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78" r:id="rId3"/>
    <p:sldId id="288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77" r:id="rId12"/>
    <p:sldId id="273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51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31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02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087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80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0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8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0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65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1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4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5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1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3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F661-BF7F-418D-A7E2-DA8874586225}" type="datetimeFigureOut">
              <a:rPr lang="ru-RU" smtClean="0"/>
              <a:t>чт 02.12.21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E0F529-B1BD-4797-8D3C-0D0F56A92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0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young_readers?w=wall-25423332_7712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k.com/young_read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blio_dvore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iblio_dvorets" TargetMode="External"/><Relationship Id="rId2" Type="http://schemas.openxmlformats.org/officeDocument/2006/relationships/hyperlink" Target="mailto:bibl@pioner-samara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ochta@youngreaders.ru" TargetMode="External"/><Relationship Id="rId2" Type="http://schemas.openxmlformats.org/officeDocument/2006/relationships/hyperlink" Target="https://youngreader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6921" y="4172248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>Актуальные </a:t>
            </a:r>
            <a:r>
              <a:rPr lang="ru-RU" sz="4400" dirty="0"/>
              <a:t>вопросы организации и проведения регионального этапа </a:t>
            </a:r>
            <a:r>
              <a:rPr lang="ru-RU" sz="4400" dirty="0" smtClean="0"/>
              <a:t>Всероссийского конкурса юных чтецов «Живая классика» </a:t>
            </a:r>
            <a:r>
              <a:rPr lang="ru-RU" sz="4400" dirty="0"/>
              <a:t>2021-2022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6922" y="5054470"/>
            <a:ext cx="8915399" cy="11262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27504"/>
            <a:ext cx="3061855" cy="30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Всероссийская неделя «Живой классики» </a:t>
            </a:r>
            <a:r>
              <a:rPr lang="ru-RU" dirty="0" smtClean="0"/>
              <a:t>(6-12 декабря 2021)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vk.com/young_readers?w=wall-25423332_77120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ВК Фонд «Живая классика»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://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vk.com/young_readers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7457" y="2271941"/>
            <a:ext cx="5291203" cy="3778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96" y="1905000"/>
            <a:ext cx="5382492" cy="45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33" y="124690"/>
            <a:ext cx="3744785" cy="64424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291" y="624110"/>
            <a:ext cx="5436321" cy="12808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Ждем Вас в группе ВК «Библиотека Дворца пионеров Самара»</a:t>
            </a:r>
            <a:b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8291" y="2133600"/>
            <a:ext cx="5436321" cy="59574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vk.com/biblio_dvorets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86451" y="4405745"/>
            <a:ext cx="2951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65" y="2729345"/>
            <a:ext cx="2914719" cy="37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Цаль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Наталья Александровна,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заведующий информационно-методической библиотекой Самарского Дворца детского и юношеского творчества, региональный </a:t>
            </a:r>
            <a:r>
              <a:rPr lang="ru-RU" sz="2400" dirty="0">
                <a:solidFill>
                  <a:schemeClr val="tx1"/>
                </a:solidFill>
              </a:rPr>
              <a:t>куратор «Живой классики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89372061514</a:t>
            </a:r>
          </a:p>
          <a:p>
            <a:r>
              <a:rPr lang="ru-RU" sz="2400" dirty="0">
                <a:solidFill>
                  <a:schemeClr val="tx1"/>
                </a:solidFill>
              </a:rPr>
              <a:t>8</a:t>
            </a:r>
            <a:r>
              <a:rPr lang="ru-RU" sz="2400" dirty="0" smtClean="0">
                <a:solidFill>
                  <a:schemeClr val="tx1"/>
                </a:solidFill>
              </a:rPr>
              <a:t>(846</a:t>
            </a:r>
            <a:r>
              <a:rPr lang="ru-RU" sz="2400" dirty="0">
                <a:solidFill>
                  <a:schemeClr val="tx1"/>
                </a:solidFill>
              </a:rPr>
              <a:t>) </a:t>
            </a:r>
            <a:r>
              <a:rPr lang="ru-RU" sz="2400" dirty="0" smtClean="0">
                <a:solidFill>
                  <a:schemeClr val="tx1"/>
                </a:solidFill>
              </a:rPr>
              <a:t>332-07-51, доб. 221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bibl@pioner-samara.ru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vk.com/biblio_dvorets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Регистрация на </a:t>
            </a:r>
            <a:r>
              <a:rPr lang="ru-RU" sz="4000" b="1" dirty="0" smtClean="0">
                <a:solidFill>
                  <a:srgbClr val="FF0000"/>
                </a:solidFill>
              </a:rPr>
              <a:t>конкурс -  </a:t>
            </a:r>
            <a:r>
              <a:rPr lang="ru-RU" sz="4000" b="1" dirty="0">
                <a:solidFill>
                  <a:srgbClr val="FF0000"/>
                </a:solidFill>
              </a:rPr>
              <a:t>до 25 января 2022 </a:t>
            </a:r>
            <a:r>
              <a:rPr lang="ru-RU" sz="4000" b="1" dirty="0" smtClean="0">
                <a:solidFill>
                  <a:srgbClr val="FF0000"/>
                </a:solidFill>
              </a:rPr>
              <a:t>года</a:t>
            </a:r>
            <a:r>
              <a:rPr lang="ru-RU" sz="4000" b="1" dirty="0">
                <a:solidFill>
                  <a:srgbClr val="FF0000"/>
                </a:solidFill>
              </a:rPr>
              <a:t>!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январе будет ажиотаж, и сайт может работать с перебоями из-за перегрузки сервера. Поэтому просим как можно раньше зарегистрироваться на конкурс, чтобы избежать возможных проблем!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787237"/>
            <a:ext cx="10673339" cy="469669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  <a:hlinkClick r:id="rId2"/>
              </a:rPr>
              <a:t>https://youngreaders.ru</a:t>
            </a:r>
            <a:r>
              <a:rPr lang="en-US" sz="3600" b="1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ru-RU" sz="3600" b="1" dirty="0" smtClean="0">
                <a:solidFill>
                  <a:schemeClr val="tx1"/>
                </a:solidFill>
              </a:rPr>
              <a:t> - сайт ЖК</a:t>
            </a:r>
          </a:p>
          <a:p>
            <a:r>
              <a:rPr lang="en-US" sz="3600" b="1" dirty="0" smtClean="0">
                <a:solidFill>
                  <a:schemeClr val="tx1"/>
                </a:solidFill>
                <a:hlinkClick r:id="rId3"/>
              </a:rPr>
              <a:t>pochta@youngreaders.ru</a:t>
            </a:r>
            <a:r>
              <a:rPr lang="ru-RU" sz="3600" b="1" dirty="0" smtClean="0">
                <a:solidFill>
                  <a:schemeClr val="tx1"/>
                </a:solidFill>
              </a:rPr>
              <a:t> – техподдержка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участники?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Школьники 5-11 классов, но не старше 17 лет на момент проведения отборочных туров всероссийского этапа конкурса (весна 2022 года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Студенты </a:t>
            </a:r>
            <a:r>
              <a:rPr lang="ru-RU" sz="2800" dirty="0"/>
              <a:t>колледжей и техникумов </a:t>
            </a:r>
            <a:r>
              <a:rPr lang="ru-RU" sz="2800" dirty="0" smtClean="0"/>
              <a:t>(не </a:t>
            </a:r>
            <a:r>
              <a:rPr lang="ru-RU" sz="2800" dirty="0"/>
              <a:t>старше 17 лет </a:t>
            </a:r>
            <a:r>
              <a:rPr lang="ru-RU" sz="2800" dirty="0" smtClean="0"/>
              <a:t>на момент весны </a:t>
            </a:r>
            <a:r>
              <a:rPr lang="ru-RU" sz="2800" smtClean="0"/>
              <a:t>2022 года)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889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конкурса: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339" y="1551708"/>
            <a:ext cx="9034752" cy="4488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- Регистрация </a:t>
            </a:r>
            <a:r>
              <a:rPr lang="ru-RU" sz="2000" dirty="0"/>
              <a:t>(1 октября 2021 года — 25 января 2022 </a:t>
            </a:r>
            <a:r>
              <a:rPr lang="ru-RU" sz="2000" dirty="0" smtClean="0"/>
              <a:t>года)</a:t>
            </a:r>
          </a:p>
          <a:p>
            <a:pPr marL="0" indent="0">
              <a:buNone/>
            </a:pPr>
            <a:r>
              <a:rPr lang="ru-RU" sz="2000" dirty="0" smtClean="0"/>
              <a:t>- Подготовительный </a:t>
            </a:r>
            <a:r>
              <a:rPr lang="ru-RU" sz="2000" dirty="0"/>
              <a:t>этап (6 декабря 2021 года — 1 февраля 2022 года)</a:t>
            </a:r>
          </a:p>
          <a:p>
            <a:pPr marL="0" indent="0">
              <a:buNone/>
            </a:pPr>
            <a:r>
              <a:rPr lang="ru-RU" sz="2000" dirty="0" smtClean="0"/>
              <a:t>Всероссийская </a:t>
            </a:r>
            <a:r>
              <a:rPr lang="ru-RU" sz="2000" dirty="0"/>
              <a:t>неделя «Живой классики» в областных, районных, школьных библиотеках</a:t>
            </a:r>
            <a:r>
              <a:rPr lang="ru-RU" sz="2000" dirty="0" smtClean="0"/>
              <a:t>, </a:t>
            </a:r>
            <a:r>
              <a:rPr lang="ru-RU" sz="2000" dirty="0"/>
              <a:t>телемосты с участниками из других </a:t>
            </a:r>
            <a:r>
              <a:rPr lang="ru-RU" sz="2000" dirty="0" smtClean="0"/>
              <a:t>стран.</a:t>
            </a:r>
          </a:p>
          <a:p>
            <a:pPr>
              <a:buFontTx/>
              <a:buChar char="-"/>
            </a:pPr>
            <a:r>
              <a:rPr lang="ru-RU" sz="2000" dirty="0" smtClean="0"/>
              <a:t>Классный </a:t>
            </a:r>
            <a:r>
              <a:rPr lang="ru-RU" sz="2000" dirty="0"/>
              <a:t>тур (1 — 15 февраля 2022 года</a:t>
            </a:r>
            <a:r>
              <a:rPr lang="ru-RU" sz="2000" dirty="0" smtClean="0"/>
              <a:t>)</a:t>
            </a:r>
          </a:p>
          <a:p>
            <a:pPr>
              <a:buFontTx/>
              <a:buChar char="-"/>
            </a:pPr>
            <a:r>
              <a:rPr lang="ru-RU" sz="2000" dirty="0"/>
              <a:t>Школьный тур (15 февраля — 28 февраля 2022 года)</a:t>
            </a:r>
          </a:p>
          <a:p>
            <a:pPr>
              <a:buFontTx/>
              <a:buChar char="-"/>
            </a:pPr>
            <a:r>
              <a:rPr lang="ru-RU" sz="2000" dirty="0"/>
              <a:t>Районный тур (1 марта — 20 марта 2022 года)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FF0000"/>
                </a:solidFill>
              </a:rPr>
              <a:t>Региональный тур </a:t>
            </a:r>
            <a:r>
              <a:rPr lang="ru-RU" sz="2000" b="1" dirty="0" smtClean="0">
                <a:solidFill>
                  <a:srgbClr val="FF0000"/>
                </a:solidFill>
              </a:rPr>
              <a:t>– 24 марта 2022! </a:t>
            </a:r>
          </a:p>
          <a:p>
            <a:pPr>
              <a:buFontTx/>
              <a:buChar char="-"/>
            </a:pPr>
            <a:r>
              <a:rPr lang="ru-RU" sz="2000" dirty="0"/>
              <a:t>Отборочные туры (1 — 20 мая 2022 года</a:t>
            </a:r>
            <a:r>
              <a:rPr lang="ru-RU" sz="2000" dirty="0" smtClean="0"/>
              <a:t>) между финалистами от регионов</a:t>
            </a:r>
            <a:endParaRPr lang="ru-RU" sz="2000" dirty="0"/>
          </a:p>
          <a:p>
            <a:pPr>
              <a:buFontTx/>
              <a:buChar char="-"/>
            </a:pPr>
            <a:r>
              <a:rPr lang="ru-RU" sz="2000" dirty="0"/>
              <a:t>Всероссийский финал конкурса (май 2022 года</a:t>
            </a:r>
            <a:r>
              <a:rPr lang="ru-RU" sz="2000" dirty="0" smtClean="0"/>
              <a:t>) в Артеке</a:t>
            </a:r>
          </a:p>
          <a:p>
            <a:pPr>
              <a:buFontTx/>
              <a:buChar char="-"/>
            </a:pPr>
            <a:r>
              <a:rPr lang="ru-RU" sz="2000" dirty="0"/>
              <a:t>Суперфинал (июнь 2022 года</a:t>
            </a:r>
            <a:r>
              <a:rPr lang="ru-RU" sz="2000" dirty="0" smtClean="0"/>
              <a:t>) 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667" y="2133600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dirty="0"/>
              <a:t>Информацию об итогах </a:t>
            </a:r>
            <a:r>
              <a:rPr lang="ru-RU" sz="2400" dirty="0" smtClean="0"/>
              <a:t>окружного </a:t>
            </a:r>
            <a:r>
              <a:rPr lang="ru-RU" sz="2400" dirty="0"/>
              <a:t>этапа Конкурса </a:t>
            </a:r>
            <a:r>
              <a:rPr lang="ru-RU" sz="2400" dirty="0" smtClean="0"/>
              <a:t>просим направить в ГБОУ ДО СО </a:t>
            </a:r>
            <a:r>
              <a:rPr lang="ru-RU" sz="2400" dirty="0"/>
              <a:t>«Самарский Дворец </a:t>
            </a:r>
            <a:r>
              <a:rPr lang="ru-RU" sz="2400" dirty="0" smtClean="0"/>
              <a:t>детского </a:t>
            </a:r>
            <a:r>
              <a:rPr lang="ru-RU" sz="2400" dirty="0"/>
              <a:t>и юношеского творчества» (bibl@pioner-samara.ru ) в срок </a:t>
            </a:r>
            <a:r>
              <a:rPr lang="ru-RU" sz="2400" b="1" dirty="0">
                <a:solidFill>
                  <a:srgbClr val="FF0000"/>
                </a:solidFill>
              </a:rPr>
              <a:t>до </a:t>
            </a:r>
            <a:r>
              <a:rPr lang="ru-RU" sz="2400" b="1" dirty="0" smtClean="0">
                <a:solidFill>
                  <a:srgbClr val="FF0000"/>
                </a:solidFill>
              </a:rPr>
              <a:t>17 марта 2022 года!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Для участия в региональном этапе приглашаются победители окружного этапа по </a:t>
            </a:r>
            <a:r>
              <a:rPr lang="ru-RU" sz="2400" dirty="0" smtClean="0">
                <a:solidFill>
                  <a:schemeClr val="tx1"/>
                </a:solidFill>
              </a:rPr>
              <a:t>квоте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(см. «Положение о региональном этапе ЖК»)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Региональный тур </a:t>
            </a:r>
            <a:r>
              <a:rPr lang="ru-RU" sz="2400" b="1" dirty="0">
                <a:solidFill>
                  <a:srgbClr val="FF0000"/>
                </a:solidFill>
              </a:rPr>
              <a:t>– 24 марта 2022! 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</a:t>
            </a:r>
            <a:r>
              <a:rPr lang="ru-RU" dirty="0"/>
              <a:t>читать:</a:t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</a:rPr>
              <a:t>прозаические произведения </a:t>
            </a:r>
            <a:r>
              <a:rPr lang="ru-RU" b="1" dirty="0">
                <a:solidFill>
                  <a:srgbClr val="FF0000"/>
                </a:solidFill>
              </a:rPr>
              <a:t>любых российских или зарубежных авторов XVIII-XXI века, не </a:t>
            </a:r>
            <a:r>
              <a:rPr lang="ru-RU" b="1" dirty="0" smtClean="0">
                <a:solidFill>
                  <a:srgbClr val="FF0000"/>
                </a:solidFill>
              </a:rPr>
              <a:t>входящие </a:t>
            </a:r>
            <a:r>
              <a:rPr lang="ru-RU" b="1" dirty="0">
                <a:solidFill>
                  <a:srgbClr val="FF0000"/>
                </a:solidFill>
              </a:rPr>
              <a:t>в школьную </a:t>
            </a:r>
            <a:r>
              <a:rPr lang="ru-RU" b="1" dirty="0" smtClean="0">
                <a:solidFill>
                  <a:srgbClr val="FF0000"/>
                </a:solidFill>
              </a:rPr>
              <a:t>программу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9469" y="3107209"/>
            <a:ext cx="8773141" cy="27432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Что не читать: </a:t>
            </a:r>
          </a:p>
          <a:p>
            <a:pPr marL="0" indent="0">
              <a:buNone/>
            </a:pPr>
            <a:r>
              <a:rPr lang="ru-RU" sz="2800" strike="sngStrike" dirty="0" smtClean="0"/>
              <a:t>Устное народное творчество</a:t>
            </a:r>
          </a:p>
          <a:p>
            <a:pPr marL="0" indent="0">
              <a:buNone/>
            </a:pPr>
            <a:r>
              <a:rPr lang="ru-RU" sz="2800" strike="sngStrike" dirty="0" smtClean="0"/>
              <a:t>Пьесы</a:t>
            </a:r>
          </a:p>
          <a:p>
            <a:pPr marL="0" indent="0">
              <a:buNone/>
            </a:pPr>
            <a:r>
              <a:rPr lang="ru-RU" sz="2800" strike="sngStrike" dirty="0" smtClean="0"/>
              <a:t>Стихотворения </a:t>
            </a:r>
            <a:endParaRPr lang="ru-RU" sz="2800" strike="sngStrike" dirty="0"/>
          </a:p>
        </p:txBody>
      </p:sp>
    </p:spTree>
    <p:extLst>
      <p:ext uri="{BB962C8B-B14F-4D97-AF65-F5344CB8AC3E}">
        <p14:creationId xmlns:p14="http://schemas.microsoft.com/office/powerpoint/2010/main" val="19496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889" y="119214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Максимальная </a:t>
            </a:r>
            <a:r>
              <a:rPr lang="ru-RU" sz="4000" b="1" dirty="0">
                <a:solidFill>
                  <a:srgbClr val="FF0000"/>
                </a:solidFill>
              </a:rPr>
              <a:t>продолжительность выступления участника в новом сезоне уменьшается до 4 </a:t>
            </a:r>
            <a:r>
              <a:rPr lang="ru-RU" sz="4000" b="1" dirty="0" smtClean="0">
                <a:solidFill>
                  <a:srgbClr val="FF0000"/>
                </a:solidFill>
              </a:rPr>
              <a:t>минут!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dirty="0" smtClean="0"/>
              <a:t>По-прежнему</a:t>
            </a:r>
            <a:r>
              <a:rPr lang="ru-RU" dirty="0"/>
              <a:t>, текст произведения должен быть издан в профессиональном издательстве тиражом не менее 4000 экз.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6812" y="2784764"/>
            <a:ext cx="8915400" cy="377762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судьи кто?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 составе Жюри должно быть 3-7 человек. В Жюри должны входить писатели, актеры, режиссеры, </a:t>
            </a:r>
            <a:r>
              <a:rPr lang="ru-RU" sz="3200" dirty="0" smtClean="0"/>
              <a:t>общественные </a:t>
            </a:r>
            <a:r>
              <a:rPr lang="ru-RU" sz="3200" dirty="0"/>
              <a:t>деятели, деятели культуры и искусств, преподаватели </a:t>
            </a:r>
            <a:r>
              <a:rPr lang="ru-RU" sz="3200" dirty="0" smtClean="0"/>
              <a:t>литературы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2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54508"/>
              </p:ext>
            </p:extLst>
          </p:nvPr>
        </p:nvGraphicFramePr>
        <p:xfrm>
          <a:off x="2114548" y="318377"/>
          <a:ext cx="9501189" cy="60967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25865">
                  <a:extLst>
                    <a:ext uri="{9D8B030D-6E8A-4147-A177-3AD203B41FA5}">
                      <a16:colId xmlns:a16="http://schemas.microsoft.com/office/drawing/2014/main" val="229139244"/>
                    </a:ext>
                  </a:extLst>
                </a:gridCol>
                <a:gridCol w="1525011">
                  <a:extLst>
                    <a:ext uri="{9D8B030D-6E8A-4147-A177-3AD203B41FA5}">
                      <a16:colId xmlns:a16="http://schemas.microsoft.com/office/drawing/2014/main" val="3439807664"/>
                    </a:ext>
                  </a:extLst>
                </a:gridCol>
                <a:gridCol w="1425865">
                  <a:extLst>
                    <a:ext uri="{9D8B030D-6E8A-4147-A177-3AD203B41FA5}">
                      <a16:colId xmlns:a16="http://schemas.microsoft.com/office/drawing/2014/main" val="4205731359"/>
                    </a:ext>
                  </a:extLst>
                </a:gridCol>
                <a:gridCol w="1086788">
                  <a:extLst>
                    <a:ext uri="{9D8B030D-6E8A-4147-A177-3AD203B41FA5}">
                      <a16:colId xmlns:a16="http://schemas.microsoft.com/office/drawing/2014/main" val="1934674211"/>
                    </a:ext>
                  </a:extLst>
                </a:gridCol>
                <a:gridCol w="1086788">
                  <a:extLst>
                    <a:ext uri="{9D8B030D-6E8A-4147-A177-3AD203B41FA5}">
                      <a16:colId xmlns:a16="http://schemas.microsoft.com/office/drawing/2014/main" val="207450420"/>
                    </a:ext>
                  </a:extLst>
                </a:gridCol>
                <a:gridCol w="1164573">
                  <a:extLst>
                    <a:ext uri="{9D8B030D-6E8A-4147-A177-3AD203B41FA5}">
                      <a16:colId xmlns:a16="http://schemas.microsoft.com/office/drawing/2014/main" val="4003411365"/>
                    </a:ext>
                  </a:extLst>
                </a:gridCol>
                <a:gridCol w="1164573">
                  <a:extLst>
                    <a:ext uri="{9D8B030D-6E8A-4147-A177-3AD203B41FA5}">
                      <a16:colId xmlns:a16="http://schemas.microsoft.com/office/drawing/2014/main" val="1550180601"/>
                    </a:ext>
                  </a:extLst>
                </a:gridCol>
                <a:gridCol w="621726">
                  <a:extLst>
                    <a:ext uri="{9D8B030D-6E8A-4147-A177-3AD203B41FA5}">
                      <a16:colId xmlns:a16="http://schemas.microsoft.com/office/drawing/2014/main" val="487133083"/>
                    </a:ext>
                  </a:extLst>
                </a:gridCol>
              </a:tblGrid>
              <a:tr h="1847104">
                <a:tc rowSpan="3"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195" algn="ctr">
                        <a:spcBef>
                          <a:spcPts val="1075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7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925" marR="10668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Фамилия,</a:t>
                      </a:r>
                      <a:r>
                        <a:rPr lang="ru-RU" sz="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имя</a:t>
                      </a:r>
                      <a:r>
                        <a:rPr lang="ru-RU" sz="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чтеца,</a:t>
                      </a:r>
                      <a:r>
                        <a:rPr lang="ru-RU" sz="8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автор, название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925" marR="106680"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произведения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2971165" marR="2957830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Критерии</a:t>
                      </a:r>
                      <a:r>
                        <a:rPr lang="en-US" sz="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оценки: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69430"/>
                  </a:ext>
                </a:extLst>
              </a:tr>
              <a:tr h="402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4450" marR="29210" indent="63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Выбор текста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произведения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(органичность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исполняемого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произведения</a:t>
                      </a:r>
                      <a:r>
                        <a:rPr lang="ru-RU" sz="8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чтецу,</a:t>
                      </a:r>
                      <a:r>
                        <a:rPr lang="ru-RU" sz="8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соответствие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возрасту чтеца,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выбор отрывка,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текста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произведения)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2390" marR="56515" indent="-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Текст произведения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должен быть издан в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профессиональном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издательстве тиражом не</a:t>
                      </a:r>
                      <a:r>
                        <a:rPr lang="ru-RU" sz="700" spc="-2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менее 4000 экз.</a:t>
                      </a:r>
                    </a:p>
                    <a:p>
                      <a:pPr marL="156210" marR="14033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Оценивается</a:t>
                      </a:r>
                      <a:r>
                        <a:rPr lang="en-US" sz="7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56210" marR="14033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en-US" sz="7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7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</a:t>
                      </a:r>
                      <a:r>
                        <a:rPr lang="en-US" sz="7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</a:t>
                      </a:r>
                      <a:r>
                        <a:rPr lang="en-US" sz="700" b="1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3820" marR="68580" indent="190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Способность оказывать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эстетическое,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интеллектуальное и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эмоциональное</a:t>
                      </a:r>
                      <a:r>
                        <a:rPr lang="ru-RU" sz="800" b="1" spc="-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воздействие</a:t>
                      </a:r>
                      <a:r>
                        <a:rPr lang="ru-RU" sz="800" b="1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</a:t>
                      </a:r>
                      <a:r>
                        <a:rPr lang="ru-RU" sz="8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слушателей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ctr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68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Грамотная</a:t>
                      </a:r>
                      <a:r>
                        <a:rPr lang="en-US" sz="8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речь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925" algn="ctr">
                        <a:spcBef>
                          <a:spcPts val="970"/>
                        </a:spcBef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Дикция,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расстановка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логических</a:t>
                      </a:r>
                      <a:r>
                        <a:rPr lang="ru-RU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ударений,</a:t>
                      </a:r>
                      <a:r>
                        <a:rPr lang="ru-RU" sz="800" b="1" spc="-6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пауз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90170" indent="635" algn="ctr"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r>
                        <a:rPr lang="en-US" sz="8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909682"/>
                  </a:ext>
                </a:extLst>
              </a:tr>
              <a:tr h="1460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22225" algn="ctr">
                        <a:spcAft>
                          <a:spcPts val="0"/>
                        </a:spcAft>
                      </a:pPr>
                      <a:r>
                        <a:rPr lang="ru-RU" sz="7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Чтецу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удалось</a:t>
                      </a:r>
                      <a:r>
                        <a:rPr lang="ru-RU" sz="700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рассказать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историю так,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чтобы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слушатель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(член жюри)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понял</a:t>
                      </a:r>
                      <a:r>
                        <a:rPr lang="ru-RU" sz="7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ее.</a:t>
                      </a:r>
                    </a:p>
                    <a:p>
                      <a:pPr marL="82550" marR="673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7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Оценивается</a:t>
                      </a:r>
                      <a:r>
                        <a:rPr lang="ru-RU" sz="7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2550" marR="673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700" b="1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 до 5</a:t>
                      </a:r>
                      <a:r>
                        <a:rPr lang="en-US" sz="7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680" marR="90170" indent="-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Чтецу удалось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эмоционально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вовлечь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слушателя</a:t>
                      </a:r>
                      <a:r>
                        <a:rPr lang="ru-RU" sz="700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(члена жюри):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заставить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задуматься,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смеяться,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сопереживать.</a:t>
                      </a:r>
                    </a:p>
                    <a:p>
                      <a:pPr marL="69850" marR="539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Оценивается</a:t>
                      </a:r>
                      <a:r>
                        <a:rPr lang="en-US" sz="7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marR="539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en-US" sz="7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700" b="1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</a:t>
                      </a:r>
                      <a:r>
                        <a:rPr lang="en-US" sz="700" b="1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7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24130" indent="635"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Правильная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расстановка ударений и</a:t>
                      </a:r>
                      <a:r>
                        <a:rPr lang="ru-RU" sz="700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грамотное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произношение слов (за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исключением случаев,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когда речевые ошибки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являются</a:t>
                      </a:r>
                      <a:r>
                        <a:rPr lang="ru-RU" sz="7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особенностью</a:t>
                      </a:r>
                      <a:r>
                        <a:rPr lang="ru-RU" sz="700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речи героя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произведения).</a:t>
                      </a:r>
                    </a:p>
                    <a:p>
                      <a:pPr marL="38735" marR="24130" indent="635"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Оценивается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24130" indent="635" algn="ctr"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 до 5</a:t>
                      </a:r>
                      <a:r>
                        <a:rPr lang="ru-RU" sz="7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53340" indent="-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Выразительность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дикции, четкое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произнесение</a:t>
                      </a:r>
                      <a:r>
                        <a:rPr lang="ru-RU" sz="7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звуков</a:t>
                      </a:r>
                      <a:r>
                        <a:rPr lang="ru-RU" sz="7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700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соответствии с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фонетическими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нормами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языка.</a:t>
                      </a:r>
                      <a:r>
                        <a:rPr lang="ru-RU" sz="7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marR="53340" indent="-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Оценивается 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69850" marR="53340" indent="-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</a:t>
                      </a:r>
                      <a:r>
                        <a:rPr lang="ru-RU" sz="700" b="1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до 5</a:t>
                      </a:r>
                      <a:r>
                        <a:rPr lang="ru-RU" sz="700" b="1" spc="-2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</a:t>
                      </a:r>
                      <a:r>
                        <a:rPr lang="ru-RU" sz="7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баллов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38999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3619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14033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159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5334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 marR="33020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259116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3619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14033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159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5334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 marR="33020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18357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3619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14033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159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5334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 marR="33020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204766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3619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14033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159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5334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 marR="33020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808524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36195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5575" marR="14033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2159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 marR="5334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5440" marR="33020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0 1 2 3 4 5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44585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518071" y="36234"/>
            <a:ext cx="20380498" cy="42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671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Tahoma</vt:lpstr>
      <vt:lpstr>Times New Roman</vt:lpstr>
      <vt:lpstr>Wingdings 3</vt:lpstr>
      <vt:lpstr>Легкий дым</vt:lpstr>
      <vt:lpstr>      Актуальные вопросы организации и проведения регионального этапа Всероссийского конкурса юных чтецов «Живая классика» 2021-2022</vt:lpstr>
      <vt:lpstr>Регистрация на конкурс -  до 25 января 2022 года!     В январе будет ажиотаж, и сайт может работать с перебоями из-за перегрузки сервера. Поэтому просим как можно раньше зарегистрироваться на конкурс, чтобы избежать возможных проблем!</vt:lpstr>
      <vt:lpstr>Кто участники?</vt:lpstr>
      <vt:lpstr>Этапы конкурса: </vt:lpstr>
      <vt:lpstr>Презентация PowerPoint</vt:lpstr>
      <vt:lpstr>Что читать: прозаические произведения любых российских или зарубежных авторов XVIII-XXI века, не входящие в школьную программу </vt:lpstr>
      <vt:lpstr>Максимальная продолжительность выступления участника в новом сезоне уменьшается до 4 минут!    По-прежнему, текст произведения должен быть издан в профессиональном издательстве тиражом не менее 4000 экз.</vt:lpstr>
      <vt:lpstr>А судьи кто? </vt:lpstr>
      <vt:lpstr>Презентация PowerPoint</vt:lpstr>
      <vt:lpstr>Всероссийская неделя «Живой классики» (6-12 декабря 2021)</vt:lpstr>
      <vt:lpstr>Группа ВК Фонд «Живая классика» https://vk.com/young_readers   </vt:lpstr>
      <vt:lpstr>Ждем Вас в группе ВК «Библиотека Дворца пионеров Самара» </vt:lpstr>
      <vt:lpstr>Контакты: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Вечно живая классика: современные трактовки в театре и литературе</dc:title>
  <dc:creator>natalya</dc:creator>
  <cp:lastModifiedBy>natalya</cp:lastModifiedBy>
  <cp:revision>45</cp:revision>
  <dcterms:created xsi:type="dcterms:W3CDTF">2020-10-26T20:01:24Z</dcterms:created>
  <dcterms:modified xsi:type="dcterms:W3CDTF">2021-12-02T10:03:32Z</dcterms:modified>
</cp:coreProperties>
</file>