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43891200" cy="21945600"/>
  <p:notesSz cx="9239250" cy="11982450"/>
  <p:embeddedFontLst>
    <p:embeddedFont>
      <p:font typeface="Mongolian Baiti" pitchFamily="66" charset="0"/>
      <p:regular r:id="rId5"/>
    </p:embeddedFont>
    <p:embeddedFont>
      <p:font typeface="SimSun" pitchFamily="2" charset="-122"/>
      <p:regular r:id="rId6"/>
    </p:embeddedFont>
    <p:embeddedFont>
      <p:font typeface="Quattrocento" charset="0"/>
      <p:regular r:id="rId7"/>
      <p:bold r:id="rId8"/>
    </p:embeddedFont>
    <p:embeddedFont>
      <p:font typeface="Quattrocento Sans" charset="0"/>
      <p:regular r:id="rId9"/>
    </p:embeddedFont>
    <p:embeddedFont>
      <p:font typeface="ＭＳ Ｐゴシック" charset="-128"/>
      <p:regular r:id="rId10"/>
    </p:embeddedFont>
    <p:embeddedFont>
      <p:font typeface="Calibri" pitchFamily="34" charset="0"/>
      <p:regular r:id="rId11"/>
      <p:bold r:id="rId12"/>
      <p:italic r:id="rId13"/>
      <p:boldItalic r:id="rId14"/>
    </p:embeddedFont>
  </p:embeddedFontLst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392" userDrawn="1">
          <p15:clr>
            <a:srgbClr val="A4A3A4"/>
          </p15:clr>
        </p15:guide>
        <p15:guide id="2" pos="134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774">
          <p15:clr>
            <a:srgbClr val="A4A3A4"/>
          </p15:clr>
        </p15:guide>
        <p15:guide id="2" pos="290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82B1A"/>
    <a:srgbClr val="3684A0"/>
    <a:srgbClr val="664F93"/>
    <a:srgbClr val="5B4D7F"/>
    <a:srgbClr val="604884"/>
    <a:srgbClr val="7C5393"/>
    <a:srgbClr val="506796"/>
    <a:srgbClr val="378B9F"/>
    <a:srgbClr val="3A749C"/>
    <a:srgbClr val="E64B3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 horzBarState="maximized">
    <p:restoredLeft sz="15620"/>
    <p:restoredTop sz="93654" autoAdjust="0"/>
  </p:normalViewPr>
  <p:slideViewPr>
    <p:cSldViewPr>
      <p:cViewPr varScale="1">
        <p:scale>
          <a:sx n="35" d="100"/>
          <a:sy n="35" d="100"/>
        </p:scale>
        <p:origin x="-510" y="-132"/>
      </p:cViewPr>
      <p:guideLst>
        <p:guide orient="horz" pos="7392"/>
        <p:guide pos="134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3984" y="72"/>
      </p:cViewPr>
      <p:guideLst>
        <p:guide orient="horz" pos="3774"/>
        <p:guide pos="2909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font" Target="fonts/font9.fntdata"/><Relationship Id="rId1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ags" Target="tags/tag1.xml"/><Relationship Id="rId10" Type="http://schemas.openxmlformats.org/officeDocument/2006/relationships/font" Target="fonts/font6.fntdata"/><Relationship Id="rId19" Type="http://schemas.openxmlformats.org/officeDocument/2006/relationships/tableStyles" Target="tableStyles.xml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font" Target="fonts/font1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5575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5575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1149350">
              <a:defRPr sz="1500"/>
            </a:lvl1pPr>
          </a:lstStyle>
          <a:p>
            <a:fld id="{56A6134A-9986-4884-ADAB-C57241D3256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934862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41925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263" y="889000"/>
            <a:ext cx="9088437" cy="4545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7300" y="5732463"/>
            <a:ext cx="6708775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41925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 smtId="4294967295"/>
            </a:defPPr>
            <a:lvl1pPr algn="r" defTabSz="1149350">
              <a:defRPr sz="1500"/>
            </a:lvl1pPr>
          </a:lstStyle>
          <a:p>
            <a:fld id="{23124DF2-DDA8-402F-81DD-AC1D1E5694A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904019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defPPr>
              <a:defRPr kern="1200" smtId="4294967295"/>
            </a:defPPr>
            <a:lvl1pPr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580D61-8B82-42C3-9A37-58134866DD67}" type="slidenum">
              <a:rPr lang="zh-CN" altLang="en-US" sz="1500"/>
              <a:pPr/>
              <a:t>1</a:t>
            </a:fld>
            <a:endParaRPr lang="en-US" altLang="zh-CN" sz="1500"/>
          </a:p>
        </p:txBody>
      </p:sp>
      <p:sp>
        <p:nvSpPr>
          <p:cNvPr id="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263" y="889000"/>
            <a:ext cx="9088437" cy="4545013"/>
          </a:xfrm>
        </p:spPr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>
            <a:defPPr>
              <a:defRPr kern="1200" smtId="4294967295"/>
            </a:defPPr>
          </a:lstStyle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2124" y="6817784"/>
            <a:ext cx="37306957" cy="4703233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4245" y="12435417"/>
            <a:ext cx="30722711" cy="5609167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  <a:lvl1pPr marL="0" indent="0" algn="ctr">
              <a:buNone/>
              <a:defRPr/>
            </a:lvl1pPr>
            <a:lvl2pPr marL="304815" indent="0" algn="ctr">
              <a:buNone/>
              <a:defRPr/>
            </a:lvl2pPr>
            <a:lvl3pPr marL="609630" indent="0" algn="ctr">
              <a:buNone/>
              <a:defRPr/>
            </a:lvl3pPr>
            <a:lvl4pPr marL="914446" indent="0" algn="ctr">
              <a:buNone/>
              <a:defRPr/>
            </a:lvl4pPr>
            <a:lvl5pPr marL="1219261" indent="0" algn="ctr">
              <a:buNone/>
              <a:defRPr/>
            </a:lvl5pPr>
            <a:lvl6pPr marL="1524076" indent="0" algn="ctr">
              <a:buNone/>
              <a:defRPr/>
            </a:lvl6pPr>
            <a:lvl7pPr marL="1828891" indent="0" algn="ctr">
              <a:buNone/>
              <a:defRPr/>
            </a:lvl7pPr>
            <a:lvl8pPr marL="2133707" indent="0" algn="ctr">
              <a:buNone/>
              <a:defRPr/>
            </a:lvl8pPr>
            <a:lvl9pPr marL="243852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411660122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878417"/>
            <a:ext cx="39502643" cy="3657600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279" y="5120217"/>
            <a:ext cx="39502643" cy="14483293"/>
          </a:xfrm>
          <a:prstGeom prst="rect">
            <a:avLst/>
          </a:prstGeom>
        </p:spPr>
        <p:txBody>
          <a:bodyPr vert="eaVert"/>
          <a:lstStyle>
            <a:defPPr>
              <a:defRPr kern="1200" smtId="4294967295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21938220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968" y="878417"/>
            <a:ext cx="9874956" cy="18725093"/>
          </a:xfrm>
          <a:prstGeom prst="rect">
            <a:avLst/>
          </a:prstGeom>
        </p:spPr>
        <p:txBody>
          <a:bodyPr vert="eaVert"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278" y="878417"/>
            <a:ext cx="29492222" cy="18725093"/>
          </a:xfrm>
          <a:prstGeom prst="rect">
            <a:avLst/>
          </a:prstGeom>
        </p:spPr>
        <p:txBody>
          <a:bodyPr vert="eaVert"/>
          <a:lstStyle>
            <a:defPPr>
              <a:defRPr kern="1200" smtId="4294967295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28315127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878417"/>
            <a:ext cx="39502643" cy="3657600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4279" y="5120217"/>
            <a:ext cx="39502643" cy="14483293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124430835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1" y="14102293"/>
            <a:ext cx="37306957" cy="4358217"/>
          </a:xfrm>
          <a:prstGeom prst="rect">
            <a:avLst/>
          </a:prstGeom>
        </p:spPr>
        <p:txBody>
          <a:bodyPr anchor="t"/>
          <a:lstStyle>
            <a:defPPr>
              <a:defRPr kern="1200" smtId="4294967295"/>
            </a:defPPr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1" y="9301692"/>
            <a:ext cx="37306957" cy="4800600"/>
          </a:xfrm>
          <a:prstGeom prst="rect">
            <a:avLst/>
          </a:prstGeom>
        </p:spPr>
        <p:txBody>
          <a:bodyPr anchor="b"/>
          <a:lstStyle>
            <a:defPPr>
              <a:defRPr kern="1200" smtId="4294967295"/>
            </a:defPPr>
            <a:lvl1pPr marL="0" indent="0">
              <a:buNone/>
              <a:defRPr sz="1333"/>
            </a:lvl1pPr>
            <a:lvl2pPr marL="304815" indent="0">
              <a:buNone/>
              <a:defRPr sz="1200"/>
            </a:lvl2pPr>
            <a:lvl3pPr marL="609630" indent="0">
              <a:buNone/>
              <a:defRPr sz="1067"/>
            </a:lvl3pPr>
            <a:lvl4pPr marL="914446" indent="0">
              <a:buNone/>
              <a:defRPr sz="933"/>
            </a:lvl4pPr>
            <a:lvl5pPr marL="1219261" indent="0">
              <a:buNone/>
              <a:defRPr sz="933"/>
            </a:lvl5pPr>
            <a:lvl6pPr marL="1524076" indent="0">
              <a:buNone/>
              <a:defRPr sz="933"/>
            </a:lvl6pPr>
            <a:lvl7pPr marL="1828891" indent="0">
              <a:buNone/>
              <a:defRPr sz="933"/>
            </a:lvl7pPr>
            <a:lvl8pPr marL="2133707" indent="0">
              <a:buNone/>
              <a:defRPr sz="933"/>
            </a:lvl8pPr>
            <a:lvl9pPr marL="2438522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172244965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878417"/>
            <a:ext cx="39502643" cy="3657600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94279" y="5120217"/>
            <a:ext cx="19683588" cy="14483293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13335" y="5120217"/>
            <a:ext cx="19683589" cy="14483293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50497320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878417"/>
            <a:ext cx="39502643" cy="3657600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278" y="4912784"/>
            <a:ext cx="19392900" cy="2046817"/>
          </a:xfrm>
          <a:prstGeom prst="rect">
            <a:avLst/>
          </a:prstGeom>
        </p:spPr>
        <p:txBody>
          <a:bodyPr anchor="b"/>
          <a:lstStyle>
            <a:defPPr>
              <a:defRPr kern="1200" smtId="4294967295"/>
            </a:defPPr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278" y="6959601"/>
            <a:ext cx="19392900" cy="12643908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5555" y="4912784"/>
            <a:ext cx="19401368" cy="2046817"/>
          </a:xfrm>
          <a:prstGeom prst="rect">
            <a:avLst/>
          </a:prstGeom>
        </p:spPr>
        <p:txBody>
          <a:bodyPr anchor="b"/>
          <a:lstStyle>
            <a:defPPr>
              <a:defRPr kern="1200" smtId="4294967295"/>
            </a:defPPr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5555" y="6959601"/>
            <a:ext cx="19401368" cy="12643908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36205961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9" y="878417"/>
            <a:ext cx="39502643" cy="3657600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224570457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15="http://schemas.microsoft.com/office/powerpoint/2012/main" xmlns="" val="251098106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278" y="874184"/>
            <a:ext cx="14439900" cy="3717925"/>
          </a:xfrm>
          <a:prstGeom prst="rect">
            <a:avLst/>
          </a:prstGeom>
        </p:spPr>
        <p:txBody>
          <a:bodyPr anchor="b"/>
          <a:lstStyle>
            <a:defPPr>
              <a:defRPr kern="1200" smtId="4294967295"/>
            </a:defPPr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523" y="874184"/>
            <a:ext cx="24536400" cy="18729325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278" y="4592109"/>
            <a:ext cx="14439900" cy="15011400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411175467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3546" y="15361710"/>
            <a:ext cx="26334157" cy="1813983"/>
          </a:xfrm>
          <a:prstGeom prst="rect">
            <a:avLst/>
          </a:prstGeom>
        </p:spPr>
        <p:txBody>
          <a:bodyPr anchor="b"/>
          <a:lstStyle>
            <a:defPPr>
              <a:defRPr kern="1200" smtId="4294967295"/>
            </a:defPPr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3546" y="1961093"/>
            <a:ext cx="26334157" cy="13166725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3546" y="17175693"/>
            <a:ext cx="26334157" cy="2574925"/>
          </a:xfrm>
          <a:prstGeom prst="rect">
            <a:avLst/>
          </a:prstGeom>
        </p:spPr>
        <p:txBody>
          <a:bodyPr/>
          <a:lstStyle>
            <a:defPPr>
              <a:defRPr kern="1200" smtId="4294967295"/>
            </a:defPPr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:p15="http://schemas.microsoft.com/office/powerpoint/2012/main" xmlns="" val="67395915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13" cstate="print"/>
          <a:stretch>
            <a:fillRect/>
          </a:stretch>
        </p:blipFill>
        <p:spPr>
          <a:xfrm rot="16200000">
            <a:off x="-11506200" y="10972800"/>
            <a:ext cx="14274800" cy="43688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13" cstate="print"/>
          <a:stretch>
            <a:fillRect/>
          </a:stretch>
        </p:blipFill>
        <p:spPr>
          <a:xfrm rot="5400000">
            <a:off x="41122600" y="10972800"/>
            <a:ext cx="14274800" cy="43688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959600" y="22453600"/>
            <a:ext cx="29972000" cy="1549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6959600" y="23025100"/>
            <a:ext cx="21945600" cy="1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880" smtId="4294967295">
                <a:solidFill>
                  <a:srgbClr val="808080"/>
                </a:solidFill>
              </a:rPr>
              <a:t>Template ID: ponderingpeacock  Size: 48x24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defPPr>
        <a:defRPr kern="1200" smtId="4294967295"/>
      </a:defPPr>
      <a:lvl1pPr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+mj-lt"/>
          <a:ea typeface="+mj-ea"/>
          <a:cs typeface="+mj-cs"/>
        </a:defRPr>
      </a:lvl1pPr>
      <a:lvl2pPr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2pPr>
      <a:lvl3pPr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3pPr>
      <a:lvl4pPr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4pPr>
      <a:lvl5pPr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5pPr>
      <a:lvl6pPr marL="304815"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6pPr>
      <a:lvl7pPr marL="609630"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7pPr>
      <a:lvl8pPr marL="914446"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8pPr>
      <a:lvl9pPr marL="1219261" algn="ctr" defTabSz="2050094" rtl="0" eaLnBrk="0" fontAlgn="base" hangingPunct="0">
        <a:spcBef>
          <a:spcPct val="0"/>
        </a:spcBef>
        <a:spcAft>
          <a:spcPct val="0"/>
        </a:spcAft>
        <a:defRPr sz="9867">
          <a:solidFill>
            <a:schemeClr val="tx2"/>
          </a:solidFill>
          <a:latin typeface="Times New Roman" pitchFamily="18" charset="0"/>
        </a:defRPr>
      </a:lvl9pPr>
    </p:titleStyle>
    <p:bodyStyle>
      <a:defPPr>
        <a:defRPr kern="1200" smtId="4294967295"/>
      </a:defPPr>
      <a:lvl1pPr marL="767330" indent="-767330" algn="l" defTabSz="2050094" rtl="0" eaLnBrk="0" fontAlgn="base" hangingPunct="0">
        <a:spcBef>
          <a:spcPct val="20000"/>
        </a:spcBef>
        <a:spcAft>
          <a:spcPct val="0"/>
        </a:spcAft>
        <a:buChar char="•"/>
        <a:defRPr sz="7134">
          <a:solidFill>
            <a:schemeClr val="tx1"/>
          </a:solidFill>
          <a:latin typeface="+mn-lt"/>
          <a:ea typeface="+mn-ea"/>
          <a:cs typeface="+mn-cs"/>
        </a:defRPr>
      </a:lvl1pPr>
      <a:lvl2pPr marL="1664842" indent="-640324" algn="l" defTabSz="2050094" rtl="0" eaLnBrk="0" fontAlgn="base" hangingPunct="0">
        <a:spcBef>
          <a:spcPct val="20000"/>
        </a:spcBef>
        <a:spcAft>
          <a:spcPct val="0"/>
        </a:spcAft>
        <a:buChar char="–"/>
        <a:defRPr sz="6334">
          <a:solidFill>
            <a:schemeClr val="tx1"/>
          </a:solidFill>
          <a:latin typeface="+mn-lt"/>
        </a:defRPr>
      </a:lvl2pPr>
      <a:lvl3pPr marL="2562353" indent="-512259" algn="l" defTabSz="2050094" rtl="0" eaLnBrk="0" fontAlgn="base" hangingPunct="0">
        <a:spcBef>
          <a:spcPct val="20000"/>
        </a:spcBef>
        <a:spcAft>
          <a:spcPct val="0"/>
        </a:spcAft>
        <a:buChar char="•"/>
        <a:defRPr sz="5400">
          <a:solidFill>
            <a:schemeClr val="tx1"/>
          </a:solidFill>
          <a:latin typeface="+mn-lt"/>
        </a:defRPr>
      </a:lvl3pPr>
      <a:lvl4pPr marL="3590046" indent="-515434" algn="l" defTabSz="2050094" rtl="0" eaLnBrk="0" fontAlgn="base" hangingPunct="0">
        <a:spcBef>
          <a:spcPct val="20000"/>
        </a:spcBef>
        <a:spcAft>
          <a:spcPct val="0"/>
        </a:spcAft>
        <a:buChar char="–"/>
        <a:defRPr sz="4334">
          <a:solidFill>
            <a:schemeClr val="tx1"/>
          </a:solidFill>
          <a:latin typeface="+mn-lt"/>
        </a:defRPr>
      </a:lvl4pPr>
      <a:lvl5pPr marL="4614564" indent="-512259" algn="l" defTabSz="2050094" rtl="0" eaLnBrk="0" fontAlgn="base" hangingPunct="0">
        <a:spcBef>
          <a:spcPct val="20000"/>
        </a:spcBef>
        <a:spcAft>
          <a:spcPct val="0"/>
        </a:spcAft>
        <a:buChar char="»"/>
        <a:defRPr sz="4334">
          <a:solidFill>
            <a:schemeClr val="tx1"/>
          </a:solidFill>
          <a:latin typeface="+mn-lt"/>
        </a:defRPr>
      </a:lvl5pPr>
      <a:lvl6pPr marL="4919379" indent="-512259" algn="l" defTabSz="2050094" rtl="0" eaLnBrk="0" fontAlgn="base" hangingPunct="0">
        <a:spcBef>
          <a:spcPct val="20000"/>
        </a:spcBef>
        <a:spcAft>
          <a:spcPct val="0"/>
        </a:spcAft>
        <a:buChar char="»"/>
        <a:defRPr sz="4334">
          <a:solidFill>
            <a:schemeClr val="tx1"/>
          </a:solidFill>
          <a:latin typeface="+mn-lt"/>
        </a:defRPr>
      </a:lvl6pPr>
      <a:lvl7pPr marL="5224195" indent="-512259" algn="l" defTabSz="2050094" rtl="0" eaLnBrk="0" fontAlgn="base" hangingPunct="0">
        <a:spcBef>
          <a:spcPct val="20000"/>
        </a:spcBef>
        <a:spcAft>
          <a:spcPct val="0"/>
        </a:spcAft>
        <a:buChar char="»"/>
        <a:defRPr sz="4334">
          <a:solidFill>
            <a:schemeClr val="tx1"/>
          </a:solidFill>
          <a:latin typeface="+mn-lt"/>
        </a:defRPr>
      </a:lvl7pPr>
      <a:lvl8pPr marL="5529010" indent="-512259" algn="l" defTabSz="2050094" rtl="0" eaLnBrk="0" fontAlgn="base" hangingPunct="0">
        <a:spcBef>
          <a:spcPct val="20000"/>
        </a:spcBef>
        <a:spcAft>
          <a:spcPct val="0"/>
        </a:spcAft>
        <a:buChar char="»"/>
        <a:defRPr sz="4334">
          <a:solidFill>
            <a:schemeClr val="tx1"/>
          </a:solidFill>
          <a:latin typeface="+mn-lt"/>
        </a:defRPr>
      </a:lvl8pPr>
      <a:lvl9pPr marL="5833825" indent="-512259" algn="l" defTabSz="2050094" rtl="0" eaLnBrk="0" fontAlgn="base" hangingPunct="0">
        <a:spcBef>
          <a:spcPct val="20000"/>
        </a:spcBef>
        <a:spcAft>
          <a:spcPct val="0"/>
        </a:spcAft>
        <a:buChar char="»"/>
        <a:defRPr sz="4334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9.png"/><Relationship Id="rId7" Type="http://schemas.openxmlformats.org/officeDocument/2006/relationships/image" Target="../media/image6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package" Target="../embeddings/______Microsoft_Office_PowerPoint1.sldx"/><Relationship Id="rId5" Type="http://schemas.openxmlformats.org/officeDocument/2006/relationships/image" Target="../media/image4.jpeg"/><Relationship Id="rId15" Type="http://schemas.openxmlformats.org/officeDocument/2006/relationships/image" Target="../media/image13.jpeg"/><Relationship Id="rId10" Type="http://schemas.openxmlformats.org/officeDocument/2006/relationships/image" Target="../media/image9.jpeg"/><Relationship Id="rId19" Type="http://schemas.openxmlformats.org/officeDocument/2006/relationships/image" Target="../media/image17.jpeg"/><Relationship Id="rId4" Type="http://schemas.openxmlformats.org/officeDocument/2006/relationships/hyperlink" Target="mailto:gbousoh2@mail.ru" TargetMode="External"/><Relationship Id="rId9" Type="http://schemas.openxmlformats.org/officeDocument/2006/relationships/image" Target="../media/image8.jpe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2D3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241"/>
          <p:cNvSpPr txBox="1">
            <a:spLocks noChangeArrowheads="1"/>
          </p:cNvSpPr>
          <p:nvPr/>
        </p:nvSpPr>
        <p:spPr bwMode="auto">
          <a:xfrm>
            <a:off x="457200" y="457200"/>
            <a:ext cx="42976800" cy="4053748"/>
          </a:xfrm>
          <a:prstGeom prst="snip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0780" tIns="20389" rIns="40780" bIns="20389" anchor="ctr"/>
          <a:lstStyle>
            <a:defPPr>
              <a:defRPr kern="1200" smtId="4294967295"/>
            </a:defPPr>
            <a:lvl1pPr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zh-CN" sz="72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golian Baiti" pitchFamily="66" charset="0"/>
                <a:ea typeface="SimSun" pitchFamily="2" charset="-122"/>
                <a:cs typeface="Mongolian Baiti" pitchFamily="66" charset="0"/>
              </a:rPr>
              <a:t>Развитие творческих способностей учащихся на уроке и во  внеурочной деятельности. </a:t>
            </a:r>
          </a:p>
          <a:p>
            <a:pPr algn="ctr"/>
            <a:r>
              <a:rPr lang="ru-RU" altLang="zh-CN" sz="5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golian Baiti" pitchFamily="66" charset="0"/>
                <a:ea typeface="SimSun" pitchFamily="2" charset="-122"/>
                <a:cs typeface="Mongolian Baiti" pitchFamily="66" charset="0"/>
              </a:rPr>
              <a:t>. </a:t>
            </a:r>
            <a:endParaRPr lang="en-US" altLang="zh-CN" sz="5400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/>
              <a:latin typeface="Mongolian Baiti" pitchFamily="66" charset="0"/>
              <a:ea typeface="SimSun" pitchFamily="2" charset="-122"/>
              <a:cs typeface="Mongolian Baiti" pitchFamily="66" charset="0"/>
            </a:endParaRP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3A3E55C8-5130-4258-80B1-064CE3FDB621}"/>
              </a:ext>
            </a:extLst>
          </p:cNvPr>
          <p:cNvSpPr txBox="1"/>
          <p:nvPr/>
        </p:nvSpPr>
        <p:spPr>
          <a:xfrm>
            <a:off x="9753600" y="2901664"/>
            <a:ext cx="24384000" cy="234525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kern="1200" smtId="4294967295"/>
            </a:defPPr>
            <a:lvl1pPr marL="0" marR="0" indent="0" algn="l" defTabSz="37610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zh-CN" sz="5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golian Baiti" pitchFamily="66" charset="0"/>
                <a:ea typeface="SimSun" pitchFamily="2" charset="-122"/>
                <a:cs typeface="Mongolian Baiti" pitchFamily="66" charset="0"/>
              </a:rPr>
              <a:t>Молчанова Анжела Михайловна, ГБОУ СОШ №2 с.Обшаровка </a:t>
            </a:r>
            <a:r>
              <a:rPr lang="ru-RU" altLang="zh-CN" sz="5400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golian Baiti" pitchFamily="66" charset="0"/>
                <a:ea typeface="SimSun" pitchFamily="2" charset="-122"/>
                <a:cs typeface="Mongolian Baiti" pitchFamily="66" charset="0"/>
              </a:rPr>
              <a:t>м.р</a:t>
            </a:r>
            <a:r>
              <a:rPr lang="ru-RU" altLang="zh-CN" sz="54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golian Baiti" pitchFamily="66" charset="0"/>
                <a:ea typeface="SimSun" pitchFamily="2" charset="-122"/>
                <a:cs typeface="Mongolian Baiti" pitchFamily="66" charset="0"/>
              </a:rPr>
              <a:t> Приволжский. </a:t>
            </a:r>
            <a:r>
              <a:rPr lang="en-US" sz="5400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anose="020B0604020202020204" pitchFamily="34" charset="0"/>
              </a:rPr>
              <a:t>n</a:t>
            </a:r>
            <a:endParaRPr lang="en-US" sz="5400" dirty="0">
              <a:solidFill>
                <a:schemeClr val="bg1"/>
              </a:solidFill>
              <a:effectLst/>
              <a:latin typeface="Quattrocento" panose="02020802030000000404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3700" smtClean="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anose="020B0604020202020204" pitchFamily="34" charset="0"/>
              </a:rPr>
              <a:t>учитель </a:t>
            </a:r>
            <a:r>
              <a:rPr lang="ru-RU" sz="3700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anose="020B0604020202020204" pitchFamily="34" charset="0"/>
              </a:rPr>
              <a:t>русского языка и литературы</a:t>
            </a:r>
            <a:endParaRPr lang="en-US" sz="3700" dirty="0">
              <a:solidFill>
                <a:schemeClr val="bg1"/>
              </a:solidFill>
              <a:effectLst/>
              <a:latin typeface="Quattrocento" panose="02020802030000000404" pitchFamily="18" charset="0"/>
              <a:cs typeface="Arial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C24D4BC5-5256-4C2E-B3FB-87EA69B63AF3}"/>
              </a:ext>
            </a:extLst>
          </p:cNvPr>
          <p:cNvSpPr/>
          <p:nvPr/>
        </p:nvSpPr>
        <p:spPr>
          <a:xfrm>
            <a:off x="668922" y="5527165"/>
            <a:ext cx="10056404" cy="5872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 smtId="4294967295"/>
            </a:defPPr>
          </a:lstStyle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3600" dirty="0" smtClean="0">
                <a:solidFill>
                  <a:srgbClr val="C82B1A"/>
                </a:solidFill>
                <a:latin typeface="+mj-lt"/>
              </a:rPr>
              <a:t>Разнообразие – это добрый знак хорошего преподавания» ( Буслаев Ф.И</a:t>
            </a:r>
            <a:r>
              <a:rPr lang="ru-RU" dirty="0" smtClean="0">
                <a:solidFill>
                  <a:schemeClr val="tx1"/>
                </a:solidFill>
                <a:latin typeface="+mj-lt"/>
              </a:rPr>
              <a:t>.)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ЦЕЛЬ  Воспитание творчески свободной личности.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ЗАДАЧИ: 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*развивать познавательную, исследовательскую и творческую деятельность;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*развивать  интеллектуальные  способности;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*учить самостоятельно мыслить, добывать  информацию , анализировать полученные знания;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*воспитывать интерес к участию в творческой деятельности;</a:t>
            </a:r>
          </a:p>
          <a:p>
            <a:r>
              <a:rPr lang="ru-RU" dirty="0" smtClean="0">
                <a:solidFill>
                  <a:schemeClr val="tx1"/>
                </a:solidFill>
                <a:latin typeface="+mj-lt"/>
              </a:rPr>
              <a:t>*учить находить нестандартные решения  при  выполнении проблемных заданий.</a:t>
            </a: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4EDA12B6-07B5-44F9-8F8B-E1BE66469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22" y="5181600"/>
            <a:ext cx="10056404" cy="83820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 smtId="4294967295"/>
            </a:defPPr>
          </a:lstStyle>
          <a:p>
            <a:pPr defTabSz="3135215">
              <a:defRPr/>
            </a:pPr>
            <a:r>
              <a:rPr lang="ru-RU" b="1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АННОТАЦИЯ,</a:t>
            </a:r>
            <a:endParaRPr lang="en-US" b="1" dirty="0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0F831EE1-8866-4A3E-8CAB-8624A11FF145}"/>
              </a:ext>
            </a:extLst>
          </p:cNvPr>
          <p:cNvSpPr/>
          <p:nvPr/>
        </p:nvSpPr>
        <p:spPr>
          <a:xfrm>
            <a:off x="11494794" y="5527164"/>
            <a:ext cx="10056404" cy="158088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kern="1200" smtId="4294967295"/>
            </a:defPPr>
          </a:lstStyle>
          <a:p>
            <a:pPr algn="just">
              <a:buFont typeface="Arial" pitchFamily="34" charset="0"/>
              <a:buChar char="•"/>
            </a:pPr>
            <a:r>
              <a:rPr lang="ru-RU" dirty="0" smtClean="0">
                <a:effectLst/>
                <a:latin typeface="+mj-lt"/>
              </a:rPr>
              <a:t>*МОЗГОВОЙ ШТУРМ; ИССЛЕДОВАНИЕ ; 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effectLst/>
                <a:latin typeface="+mj-lt"/>
              </a:rPr>
              <a:t>*ПРОЕКТНАЯ ДЕЯТЕЛЬНОСТЬ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effectLst/>
                <a:latin typeface="+mj-lt"/>
              </a:rPr>
              <a:t>*СОСТАВЛЕНИЕ  КЛАСТЕРА;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effectLst/>
                <a:latin typeface="+mj-lt"/>
              </a:rPr>
              <a:t>НАПИСАНИЕ ЭССЕ;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effectLst/>
                <a:latin typeface="+mj-lt"/>
              </a:rPr>
              <a:t>ИНСЕРТ;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effectLst/>
                <a:latin typeface="+mj-lt"/>
              </a:rPr>
              <a:t>*СИНКВЕЙН;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effectLst/>
                <a:latin typeface="+mj-lt"/>
              </a:rPr>
              <a:t>ИСКЛЮЧЕНИЕ ЛИШНЕГО;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effectLst/>
                <a:latin typeface="+mj-lt"/>
              </a:rPr>
              <a:t>НОВОЕ ПРИМЕНЕНИЕ;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effectLst/>
                <a:latin typeface="+mj-lt"/>
              </a:rPr>
              <a:t>ДРУДЛЫ;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effectLst/>
                <a:latin typeface="+mj-lt"/>
              </a:rPr>
              <a:t>ПОИСК АНАЛОГОВ;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effectLst/>
                <a:latin typeface="+mj-lt"/>
              </a:rPr>
              <a:t>ДЕЛОВЫЕ И ТЕМАТИЧЕСКИЕ ИГРЫ;  И ДР,</a:t>
            </a:r>
          </a:p>
          <a:p>
            <a:pPr algn="just"/>
            <a:r>
              <a:rPr lang="ru-RU" dirty="0" smtClean="0">
                <a:effectLst/>
                <a:latin typeface="+mj-lt"/>
              </a:rPr>
              <a:t>;</a:t>
            </a:r>
            <a:br>
              <a:rPr lang="ru-RU" dirty="0" smtClean="0">
                <a:effectLst/>
                <a:latin typeface="+mj-lt"/>
              </a:rPr>
            </a:br>
            <a:endParaRPr lang="ru-RU" dirty="0" smtClean="0">
              <a:effectLst/>
              <a:latin typeface="+mj-lt"/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effectLst/>
                <a:latin typeface="+mj-lt"/>
              </a:rPr>
              <a:t> </a:t>
            </a:r>
            <a:endParaRPr lang="en-US" dirty="0">
              <a:effectLst/>
              <a:latin typeface="+mj-lt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868B6862-5CC5-4906-AC03-EA9661AD1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4794" y="5181600"/>
            <a:ext cx="10056404" cy="569747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 smtId="4294967295"/>
            </a:defPPr>
          </a:lstStyle>
          <a:p>
            <a:pPr defTabSz="3135215">
              <a:defRPr/>
            </a:pPr>
            <a:r>
              <a:rPr lang="ru-RU" b="1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МЕТОДЫ И ПРИЕМЫ  РАБОТЫ </a:t>
            </a:r>
            <a:endParaRPr lang="en-US" b="1" dirty="0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D026A6A3-D6D2-4951-8B04-EF51015D25DB}"/>
              </a:ext>
            </a:extLst>
          </p:cNvPr>
          <p:cNvSpPr/>
          <p:nvPr/>
        </p:nvSpPr>
        <p:spPr>
          <a:xfrm>
            <a:off x="22320665" y="5527164"/>
            <a:ext cx="10056404" cy="15808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 smtId="4294967295"/>
            </a:defPPr>
          </a:lstStyle>
          <a:p>
            <a:pPr algn="ctr"/>
            <a:endParaRPr lang="en-US" sz="6400">
              <a:latin typeface="+mj-lt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3D96BB99-3F6E-4E73-BA6B-A122D83B1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20665" y="5181600"/>
            <a:ext cx="10056404" cy="569747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 smtId="4294967295"/>
            </a:defPPr>
          </a:lstStyle>
          <a:p>
            <a:pPr defTabSz="3135215">
              <a:defRPr/>
            </a:pPr>
            <a:r>
              <a:rPr lang="ru-RU" b="1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ИЗ ОПЫТА ,</a:t>
            </a:r>
            <a:endParaRPr lang="en-US" b="1" dirty="0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19BFD724-D51D-4DD6-A93A-40ABEA405C90}"/>
              </a:ext>
            </a:extLst>
          </p:cNvPr>
          <p:cNvSpPr/>
          <p:nvPr/>
        </p:nvSpPr>
        <p:spPr>
          <a:xfrm>
            <a:off x="33146538" y="5527164"/>
            <a:ext cx="10056404" cy="1179347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kern="1200" smtId="4294967295"/>
            </a:defPPr>
          </a:lstStyle>
          <a:p>
            <a:pPr algn="just"/>
            <a:r>
              <a:rPr lang="ru-RU" sz="3200" dirty="0" smtClean="0"/>
              <a:t>Наличие творческих интересов у школьников способствует росту их активности на уроках, качества знаний, формированию положительных мотивов учения, активной жизненной позиции, что в совокупности и вызывает повышение эффективности процесса обучения. Необходимость формировать и развивать у  учащихся творческие способности  исследовательские умения – БЕССПОРНА!</a:t>
            </a:r>
          </a:p>
          <a:p>
            <a:pPr algn="just"/>
            <a:r>
              <a:rPr lang="ru-RU" sz="3200" dirty="0" smtClean="0"/>
              <a:t>Это дает хороший результат: успешная сдача ОГЭ и ЕГЭ, активное участие в творческих конкурсах разного уровня.</a:t>
            </a:r>
            <a:endParaRPr lang="ru-RU" sz="3200" dirty="0"/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9742DD1E-D7E3-4AB1-8A17-D5B59B6AB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989" y="12636170"/>
            <a:ext cx="9596272" cy="33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15="http://schemas.microsoft.com/office/powerpoint/2012/main" xmlns:p14="http://schemas.microsoft.com/office/powerpoint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15="http://schemas.microsoft.com/office/powerpoint/2012/main" xmlns:p14="http://schemas.microsoft.com/office/powerpoint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45" tIns="30473" rIns="60945" bIns="30473">
            <a:spAutoFit/>
          </a:bodyPr>
          <a:lstStyle>
            <a:defPPr>
              <a:defRPr kern="1200" smtId="4294967295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1600" dirty="0" smtClean="0">
                <a:effectLst/>
                <a:latin typeface="Quattrocento Sans" panose="020B0502050000020003" pitchFamily="34" charset="0"/>
                <a:cs typeface="Arial" panose="020B0604020202020204" pitchFamily="34" charset="0"/>
              </a:rPr>
              <a:t>n</a:t>
            </a:r>
            <a:r>
              <a:rPr lang="en-US" sz="1600" dirty="0">
                <a:effectLst/>
                <a:latin typeface="Quattrocento Sans" panose="020B0502050000020003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8C463412-CC68-4A0F-AE72-68EF99EB2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22" y="11900503"/>
            <a:ext cx="10056404" cy="569747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182880" tIns="48768" rIns="182880" bIns="45709" anchor="ctr" anchorCtr="0"/>
          <a:lstStyle>
            <a:defPPr>
              <a:defRPr kern="1200" smtId="4294967295"/>
            </a:defPPr>
          </a:lstStyle>
          <a:p>
            <a:pPr defTabSz="3135215">
              <a:defRPr/>
            </a:pPr>
            <a:r>
              <a:rPr lang="ru-RU" b="1" dirty="0" smtClean="0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ВВЕДЕНИЕ.</a:t>
            </a:r>
            <a:endParaRPr lang="en-US" b="1" dirty="0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65D5CB20-8752-4D75-A601-0EEB3443D27F}"/>
              </a:ext>
            </a:extLst>
          </p:cNvPr>
          <p:cNvSpPr/>
          <p:nvPr/>
        </p:nvSpPr>
        <p:spPr>
          <a:xfrm>
            <a:off x="33148997" y="18154348"/>
            <a:ext cx="10056404" cy="318165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kern="1200" smtId="4294967295"/>
            </a:defPPr>
          </a:lstStyle>
          <a:p>
            <a:pPr algn="ctr"/>
            <a:r>
              <a:rPr lang="ru-RU" sz="6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Адрес  ОУ</a:t>
            </a:r>
            <a:endParaRPr lang="ru-RU" sz="3600" b="1" dirty="0" smtClean="0"/>
          </a:p>
          <a:p>
            <a:pPr algn="ctr"/>
            <a:r>
              <a:rPr lang="ru-RU" sz="3600" b="1" dirty="0" smtClean="0"/>
              <a:t>Тел.8(84647)93-2-32   с. .ОБШАРОВКА, ул.ТЕРЕШКОВОЙ  16</a:t>
            </a:r>
            <a:endParaRPr lang="ru-RU" sz="3600" dirty="0" smtClean="0"/>
          </a:p>
          <a:p>
            <a:pPr algn="ctr"/>
            <a:r>
              <a:rPr lang="en-US" sz="3600" u="sng" dirty="0" err="1" smtClean="0">
                <a:hlinkClick r:id="rId4"/>
              </a:rPr>
              <a:t>gbousoh</a:t>
            </a:r>
            <a:r>
              <a:rPr lang="ru-RU" sz="3600" u="sng" dirty="0" smtClean="0">
                <a:hlinkClick r:id="rId4"/>
              </a:rPr>
              <a:t>2@</a:t>
            </a:r>
            <a:r>
              <a:rPr lang="en-US" sz="3600" u="sng" dirty="0" smtClean="0">
                <a:hlinkClick r:id="rId4"/>
              </a:rPr>
              <a:t>mail</a:t>
            </a:r>
            <a:r>
              <a:rPr lang="ru-RU" sz="3600" u="sng" dirty="0" smtClean="0">
                <a:hlinkClick r:id="rId4"/>
              </a:rPr>
              <a:t>.</a:t>
            </a:r>
            <a:r>
              <a:rPr lang="en-US" sz="3600" u="sng" dirty="0" err="1" smtClean="0">
                <a:hlinkClick r:id="rId4"/>
              </a:rPr>
              <a:t>ru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21" name="Рисунок 20" descr="C:\Users\АНЖЕЛА\Documents\флэшка\фото\IMG_00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19000" y="838200"/>
            <a:ext cx="5486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АНЖЕЛА\Desktop\hello_html_m322838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50400" y="10058400"/>
            <a:ext cx="9906000" cy="6858000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-2232"/>
            <a:ext cx="70054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происходящему, выразить свои чувства, эмоции.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xmlns:p15="http://schemas.microsoft.com/office/powerpoint/2012/main" xmlns:p14="http://schemas.microsoft.com/office/powerpoint/2010/main" xmlns="" id="{236036AE-C83F-4AC9-800C-C6574727635F}"/>
              </a:ext>
            </a:extLst>
          </p:cNvPr>
          <p:cNvSpPr/>
          <p:nvPr/>
        </p:nvSpPr>
        <p:spPr>
          <a:xfrm>
            <a:off x="685800" y="14782800"/>
            <a:ext cx="10056404" cy="655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 smtId="4294967295"/>
            </a:defPPr>
          </a:lstStyle>
          <a:p>
            <a:pPr algn="just"/>
            <a:r>
              <a:rPr lang="ru-RU" dirty="0" smtClean="0">
                <a:solidFill>
                  <a:schemeClr val="tx1"/>
                </a:solidFill>
                <a:effectLst/>
              </a:rPr>
              <a:t> В современном мире человеку просто необходимо уметь творчески мыслить, принимать нестандартные решения. Но в коле часто обучение сводится к запоминанию и воспроизведению. Это убивает интерес к учебе. Дети постепенно могут потерять способность к творчеству. Поэтому моя задача не только дать знания по предмету , но и развивать творческие способности  учащихся. Основной принцип работы- АКТИВНОСТЬ И САМОСТОЯТЕЛЬНОСТЬ учащихся.. Моя основная задача не дать готовые знания,  а учить мыслить , обобщать, работать с информацией., что в свою очередь положительно сказывается на усвоении материала.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effectLst/>
              </a:rPr>
              <a:t>Сегодня мы живем в эпоху стремительных перемен, система образования модернизируется, меняется, меняется ее содержание,  появляются новые образовательные технологии….Одно остается неизменным- великая роль учителя, , его мастерство, постоянный  творческий  поиск..</a:t>
            </a:r>
          </a:p>
        </p:txBody>
      </p:sp>
      <p:pic>
        <p:nvPicPr>
          <p:cNvPr id="29" name="Рисунок 28" descr="C:\Users\АНЖЕЛА\Documents\фото класс\IMG_20150930_08150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2725400"/>
            <a:ext cx="4267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Users\АНЖЕЛА\Documents\фото класс\IMG_20171116_0808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12649200"/>
            <a:ext cx="4343400" cy="2667000"/>
          </a:xfrm>
          <a:prstGeom prst="rect">
            <a:avLst/>
          </a:prstGeom>
          <a:noFill/>
        </p:spPr>
      </p:pic>
      <p:pic>
        <p:nvPicPr>
          <p:cNvPr id="1032" name="Picture 8" descr="C:\Users\АНЖЕЛА\Desktop\img1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496800" y="5867400"/>
            <a:ext cx="7239000" cy="4572000"/>
          </a:xfrm>
          <a:prstGeom prst="rect">
            <a:avLst/>
          </a:prstGeom>
          <a:noFill/>
        </p:spPr>
      </p:pic>
      <p:pic>
        <p:nvPicPr>
          <p:cNvPr id="1033" name="Picture 9" descr="C:\Users\АНЖЕЛА\Desktop\img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496800" y="15544800"/>
            <a:ext cx="7518400" cy="5638800"/>
          </a:xfrm>
          <a:prstGeom prst="rect">
            <a:avLst/>
          </a:prstGeom>
          <a:noFill/>
        </p:spPr>
      </p:pic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438912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27355800" y="5867400"/>
          <a:ext cx="4800600" cy="3581400"/>
        </p:xfrm>
        <a:graphic>
          <a:graphicData uri="http://schemas.openxmlformats.org/presentationml/2006/ole">
            <p:oleObj spid="_x0000_s1034" name="Слайд" r:id="rId11" imgW="4570378" imgH="3427533" progId="PowerPoint.Slide.12">
              <p:embed/>
            </p:oleObj>
          </a:graphicData>
        </a:graphic>
      </p:graphicFrame>
      <p:pic>
        <p:nvPicPr>
          <p:cNvPr id="1036" name="Picture 12" descr="C:\Users\АНЖЕЛА\Documents\достижения 2019\5c36116f618a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060400" y="16535400"/>
            <a:ext cx="3810000" cy="4648200"/>
          </a:xfrm>
          <a:prstGeom prst="rect">
            <a:avLst/>
          </a:prstGeom>
          <a:noFill/>
        </p:spPr>
      </p:pic>
      <p:pic>
        <p:nvPicPr>
          <p:cNvPr id="1037" name="Picture 13" descr="C:\Users\АНЖЕЛА\Documents\достижения 2019\5c270845456f6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194000" y="16383000"/>
            <a:ext cx="2590800" cy="4419600"/>
          </a:xfrm>
          <a:prstGeom prst="rect">
            <a:avLst/>
          </a:prstGeom>
          <a:noFill/>
        </p:spPr>
      </p:pic>
      <p:pic>
        <p:nvPicPr>
          <p:cNvPr id="1038" name="Picture 14" descr="C:\Users\АНЖЕЛА\Documents\достижения 2019\Благодарность проекта infourok.ru №ША5356050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099000" y="16840200"/>
            <a:ext cx="2819400" cy="4495800"/>
          </a:xfrm>
          <a:prstGeom prst="rect">
            <a:avLst/>
          </a:prstGeom>
          <a:noFill/>
        </p:spPr>
      </p:pic>
      <p:pic>
        <p:nvPicPr>
          <p:cNvPr id="1039" name="Рисунок 1" descr="Картинки по запросу фотки школы 2 с.обшаровки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43000" y="2743200"/>
            <a:ext cx="48768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Рисунок 2" descr="C:\Users\АНЖЕЛА\Documents\класс\IMG_20151120_07513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137600" y="5638800"/>
            <a:ext cx="6019800" cy="2892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 descr="C:\Users\АНЖЕЛА\Documents\достижения 2019\Макеева-Руденко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6957000" y="13944600"/>
            <a:ext cx="2286000" cy="3429000"/>
          </a:xfrm>
          <a:prstGeom prst="rect">
            <a:avLst/>
          </a:prstGeom>
          <a:noFill/>
        </p:spPr>
      </p:pic>
      <p:pic>
        <p:nvPicPr>
          <p:cNvPr id="1042" name="Picture 18" descr="C:\Users\АНЖЕЛА\Documents\достижения 2019\Надрышева М.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4899600" y="13944600"/>
            <a:ext cx="2895600" cy="3352800"/>
          </a:xfrm>
          <a:prstGeom prst="rect">
            <a:avLst/>
          </a:prstGeom>
          <a:noFill/>
        </p:spPr>
      </p:pic>
      <p:pic>
        <p:nvPicPr>
          <p:cNvPr id="1043" name="Picture 19" descr="C:\Users\АНЖЕЛА\Documents\достижения апрель\АГ_2017_0609 (1)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9166800" y="13792200"/>
            <a:ext cx="2971800" cy="3429000"/>
          </a:xfrm>
          <a:prstGeom prst="rect">
            <a:avLst/>
          </a:prstGeom>
          <a:noFill/>
        </p:spPr>
      </p:pic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0"/>
            <a:ext cx="438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8(84647)93-2-32</a:t>
            </a: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  <a:hlinkClick r:id="rId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hlinkClick r:id="rId4"/>
              </a:rPr>
              <a:t>gbousoh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hlinkClick r:id="rId4"/>
              </a:rPr>
              <a:t>2@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hlinkClick r:id="rId4"/>
              </a:rPr>
              <a:t>mail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hlinkClick r:id="rId4"/>
              </a:rPr>
              <a:t>ru</a:t>
            </a:r>
            <a:r>
              <a:rPr kumimoji="0" lang="ru-RU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Рисунок 48" descr="PIC_0284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2860000" y="17373600"/>
            <a:ext cx="3962400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/>
          <p:cNvPicPr/>
          <p:nvPr/>
        </p:nvPicPr>
        <p:blipFill>
          <a:blip r:embed="rId21" cstate="print"/>
          <a:srcRect l="29524" t="29167" r="21013" b="20638"/>
          <a:stretch>
            <a:fillRect/>
          </a:stretch>
        </p:blipFill>
        <p:spPr bwMode="auto">
          <a:xfrm>
            <a:off x="22326600" y="5943600"/>
            <a:ext cx="5181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4.0"/>
  <p:tag name="AS_VERSION" val="16.9.0.0"/>
  <p:tag name="MAKESIGNSTEMPLATE" val="ponderingpeacock|09-2018"/>
</p:tagLst>
</file>

<file path=ppt/theme/theme1.xml><?xml version="1.0" encoding="utf-8"?>
<a:theme xmlns:a="http://schemas.openxmlformats.org/drawingml/2006/main" name="Default Desig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Default Desig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r="http://schemas.openxmlformats.org/officeDocument/2006/relationships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r="http://schemas.openxmlformats.org/officeDocument/2006/relationships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</TotalTime>
  <Words>377</Words>
  <Application>Microsoft Office PowerPoint</Application>
  <PresentationFormat>Произвольный</PresentationFormat>
  <Paragraphs>41</Paragraphs>
  <Slides>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11" baseType="lpstr">
      <vt:lpstr>Arial</vt:lpstr>
      <vt:lpstr>Mongolian Baiti</vt:lpstr>
      <vt:lpstr>SimSun</vt:lpstr>
      <vt:lpstr>Quattrocento</vt:lpstr>
      <vt:lpstr>Times New Roman</vt:lpstr>
      <vt:lpstr>Quattrocento Sans</vt:lpstr>
      <vt:lpstr>ＭＳ Ｐゴシック</vt:lpstr>
      <vt:lpstr>Calibri</vt:lpstr>
      <vt:lpstr>Default Design</vt:lpstr>
      <vt:lpstr>Слайд</vt:lpstr>
      <vt:lpstr>Слайд 1</vt:lpstr>
    </vt:vector>
  </TitlesOfParts>
  <Company>Graphicsland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for a scientific poster</dc:title>
  <dc:subject>Free Poster Presentation Example</dc:subject>
  <dc:creator>Graphicsland/MakeSigns.com</dc:creator>
  <cp:keywords>scientific, research, template, custom, poster, presentation, symposium, printing, PowerPoint, create, design, example, sample, download</cp:keywords>
  <dc:description>This is a free template from MakeSigns.com to help you create the perfect scientific poster.</dc:description>
  <cp:lastModifiedBy>Библиотека</cp:lastModifiedBy>
  <cp:revision>129</cp:revision>
  <cp:lastPrinted>2000-08-03T00:31:24Z</cp:lastPrinted>
  <dcterms:modified xsi:type="dcterms:W3CDTF">2020-05-18T06:43:18Z</dcterms:modified>
  <cp:category>research posters template</cp:category>
</cp:coreProperties>
</file>